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gjEuWRI6ulPFAnfJeEKihBW9UD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6" name="Google Shape;7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81" name="Google Shape;8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6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" name="Google Shape;20;p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b="1" sz="1600"/>
            </a:lvl9pPr>
          </a:lstStyle>
          <a:p/>
        </p:txBody>
      </p:sp>
      <p:sp>
        <p:nvSpPr>
          <p:cNvPr id="35" name="Google Shape;35;p9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9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/>
        </p:txBody>
      </p:sp>
      <p:sp>
        <p:nvSpPr>
          <p:cNvPr id="51" name="Google Shape;51;p12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/>
        </p:txBody>
      </p:sp>
      <p:sp>
        <p:nvSpPr>
          <p:cNvPr id="52" name="Google Shape;52;p1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/>
        </p:txBody>
      </p:sp>
      <p:sp>
        <p:nvSpPr>
          <p:cNvPr id="59" name="Google Shape;59;p13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"/>
          <p:cNvSpPr/>
          <p:nvPr/>
        </p:nvSpPr>
        <p:spPr>
          <a:xfrm>
            <a:off x="2223984" y="2616860"/>
            <a:ext cx="7588333" cy="1211283"/>
          </a:xfrm>
          <a:prstGeom prst="rect">
            <a:avLst/>
          </a:prstGeom>
          <a:solidFill>
            <a:schemeClr val="accent2"/>
          </a:solidFill>
          <a:ln cap="flat" cmpd="sng" w="12700">
            <a:solidFill>
              <a:srgbClr val="42719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b="0" i="0" lang="es-E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CF02_1_1_pestañas B_tres categorías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cap="flat" cmpd="sng" w="127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Favor adecuar contenido bajo la referencia: Pestañas B. En total son tres.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Esta diapositiva corresponde a la pestaña No 1.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cap="flat" cmpd="sng" w="12700">
            <a:solidFill>
              <a:srgbClr val="42719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b="0" i="0" lang="es-E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86" name="Google Shape;86;p2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b="0" i="0" lang="es-E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imágenes: https://www.pexels.com/es-es/foto/lote-de-verduras-variadas-1300972/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"/>
          <p:cNvSpPr/>
          <p:nvPr/>
        </p:nvSpPr>
        <p:spPr>
          <a:xfrm>
            <a:off x="860968" y="1916244"/>
            <a:ext cx="6695947" cy="326571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"/>
          <p:cNvSpPr/>
          <p:nvPr/>
        </p:nvSpPr>
        <p:spPr>
          <a:xfrm>
            <a:off x="860969" y="1062641"/>
            <a:ext cx="1913968" cy="853603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2774937" y="1062640"/>
            <a:ext cx="2390989" cy="853603"/>
          </a:xfrm>
          <a:prstGeom prst="rect">
            <a:avLst/>
          </a:prstGeom>
          <a:solidFill>
            <a:srgbClr val="A5A5A5"/>
          </a:solidFill>
          <a:ln cap="flat" cmpd="sng" w="254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"/>
          <p:cNvSpPr/>
          <p:nvPr/>
        </p:nvSpPr>
        <p:spPr>
          <a:xfrm>
            <a:off x="5165926" y="1062639"/>
            <a:ext cx="2390989" cy="853603"/>
          </a:xfrm>
          <a:prstGeom prst="rect">
            <a:avLst/>
          </a:prstGeom>
          <a:solidFill>
            <a:srgbClr val="A5A5A5"/>
          </a:solidFill>
          <a:ln cap="flat" cmpd="sng" w="254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2"/>
          <p:cNvCxnSpPr/>
          <p:nvPr/>
        </p:nvCxnSpPr>
        <p:spPr>
          <a:xfrm>
            <a:off x="860968" y="1062639"/>
            <a:ext cx="1913969" cy="0"/>
          </a:xfrm>
          <a:prstGeom prst="straightConnector1">
            <a:avLst/>
          </a:prstGeom>
          <a:noFill/>
          <a:ln cap="flat" cmpd="sng" w="38100">
            <a:solidFill>
              <a:srgbClr val="FF2F9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2" name="Google Shape;92;p2"/>
          <p:cNvSpPr/>
          <p:nvPr/>
        </p:nvSpPr>
        <p:spPr>
          <a:xfrm>
            <a:off x="943046" y="1166274"/>
            <a:ext cx="174981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Mercados de productos de consumo inmediato</a:t>
            </a: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1215425" y="2765399"/>
            <a:ext cx="275500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adquisición de productos por los compradores individuales o familiares se realiza con gran frecuencia, siendo generalmente consumidos al poco tiempo de tenerlos. Es el caso de los alimentos perecederos.</a:t>
            </a:r>
            <a:endParaRPr/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4888" y="2580029"/>
            <a:ext cx="2907990" cy="193814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/>
          <p:nvPr/>
        </p:nvSpPr>
        <p:spPr>
          <a:xfrm>
            <a:off x="3045708" y="1239491"/>
            <a:ext cx="203813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Mercados de productos de consumo duradero</a:t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5506058" y="1350943"/>
            <a:ext cx="171072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Mercados de servicios</a:t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cap="flat" cmpd="sng" w="127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Esta diapositiva corresponde a la pestaña No 2.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cap="flat" cmpd="sng" w="12700">
            <a:solidFill>
              <a:srgbClr val="42719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b="0" i="0" lang="es-E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04" name="Google Shape;104;p3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b="0" i="0" lang="es-E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imágenes: https://www.pxfuel.com/es/free-photo-xiqqu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860968" y="1916244"/>
            <a:ext cx="6695947" cy="326571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>
            <a:off x="860969" y="1062641"/>
            <a:ext cx="1913968" cy="853603"/>
          </a:xfrm>
          <a:prstGeom prst="rect">
            <a:avLst/>
          </a:prstGeom>
          <a:solidFill>
            <a:srgbClr val="A5A5A5"/>
          </a:solidFill>
          <a:ln cap="flat" cmpd="sng" w="254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2774937" y="1062640"/>
            <a:ext cx="2390989" cy="853603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/>
          <p:nvPr/>
        </p:nvSpPr>
        <p:spPr>
          <a:xfrm>
            <a:off x="5165926" y="1062639"/>
            <a:ext cx="2390989" cy="853603"/>
          </a:xfrm>
          <a:prstGeom prst="rect">
            <a:avLst/>
          </a:prstGeom>
          <a:solidFill>
            <a:srgbClr val="A5A5A5"/>
          </a:solidFill>
          <a:ln cap="flat" cmpd="sng" w="254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9" name="Google Shape;109;p3"/>
          <p:cNvCxnSpPr/>
          <p:nvPr/>
        </p:nvCxnSpPr>
        <p:spPr>
          <a:xfrm>
            <a:off x="2774937" y="1062639"/>
            <a:ext cx="2390989" cy="0"/>
          </a:xfrm>
          <a:prstGeom prst="straightConnector1">
            <a:avLst/>
          </a:prstGeom>
          <a:noFill/>
          <a:ln cap="flat" cmpd="sng" w="38100">
            <a:solidFill>
              <a:srgbClr val="FF2F9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" name="Google Shape;110;p3"/>
          <p:cNvSpPr/>
          <p:nvPr/>
        </p:nvSpPr>
        <p:spPr>
          <a:xfrm>
            <a:off x="943046" y="1166274"/>
            <a:ext cx="174981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Mercados de productos de consumo inmediato</a:t>
            </a: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1215425" y="2765399"/>
            <a:ext cx="2755006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Son todos aquellos productos adquiridos, que se utilizan a lo largo de diversos períodos de tiempo, incluso cuando ya han perdido su utilidad o se han desactualizado como es el caso de los electrodomésticos, por ejemplo.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3045708" y="1239491"/>
            <a:ext cx="203813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Mercados de productos de consumo duradero</a:t>
            </a:r>
            <a:endParaRPr/>
          </a:p>
        </p:txBody>
      </p:sp>
      <p:sp>
        <p:nvSpPr>
          <p:cNvPr id="113" name="Google Shape;113;p3"/>
          <p:cNvSpPr/>
          <p:nvPr/>
        </p:nvSpPr>
        <p:spPr>
          <a:xfrm>
            <a:off x="5506058" y="1350943"/>
            <a:ext cx="171072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Mercados de servicios</a:t>
            </a:r>
            <a:endParaRPr/>
          </a:p>
        </p:txBody>
      </p:sp>
      <p:pic>
        <p:nvPicPr>
          <p:cNvPr id="114" name="Google Shape;114;p3"/>
          <p:cNvPicPr preferRelativeResize="0"/>
          <p:nvPr/>
        </p:nvPicPr>
        <p:blipFill rotWithShape="1">
          <a:blip r:embed="rId3">
            <a:alphaModFix/>
          </a:blip>
          <a:srcRect b="0" l="14882" r="0" t="0"/>
          <a:stretch/>
        </p:blipFill>
        <p:spPr>
          <a:xfrm>
            <a:off x="4205019" y="2481545"/>
            <a:ext cx="3011764" cy="1990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cap="flat" cmpd="sng" w="127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Esta diapositiva corresponde a la pestaña No 3.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cap="flat" cmpd="sng" w="12700">
            <a:solidFill>
              <a:srgbClr val="42719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b="0" i="0" lang="es-E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22" name="Google Shape;122;p4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b="0" i="0" lang="es-E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imágenes: https://www.pxfuel.com/es/free-photo-xtgyt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860968" y="1916244"/>
            <a:ext cx="6695947" cy="326571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860969" y="1062641"/>
            <a:ext cx="1913968" cy="853603"/>
          </a:xfrm>
          <a:prstGeom prst="rect">
            <a:avLst/>
          </a:prstGeom>
          <a:solidFill>
            <a:srgbClr val="A5A5A5"/>
          </a:solidFill>
          <a:ln cap="flat" cmpd="sng" w="254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2774937" y="1062640"/>
            <a:ext cx="2390989" cy="853603"/>
          </a:xfrm>
          <a:prstGeom prst="rect">
            <a:avLst/>
          </a:prstGeom>
          <a:solidFill>
            <a:srgbClr val="A5A5A5"/>
          </a:solidFill>
          <a:ln cap="flat" cmpd="sng" w="254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165926" y="1062639"/>
            <a:ext cx="2390989" cy="853603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" name="Google Shape;127;p4"/>
          <p:cNvCxnSpPr/>
          <p:nvPr/>
        </p:nvCxnSpPr>
        <p:spPr>
          <a:xfrm>
            <a:off x="5165926" y="1062639"/>
            <a:ext cx="2390989" cy="0"/>
          </a:xfrm>
          <a:prstGeom prst="straightConnector1">
            <a:avLst/>
          </a:prstGeom>
          <a:noFill/>
          <a:ln cap="flat" cmpd="sng" w="38100">
            <a:solidFill>
              <a:srgbClr val="FF2F9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" name="Google Shape;128;p4"/>
          <p:cNvSpPr/>
          <p:nvPr/>
        </p:nvSpPr>
        <p:spPr>
          <a:xfrm>
            <a:off x="943046" y="1166274"/>
            <a:ext cx="174981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Mercados de productos de consumo inmediato</a:t>
            </a:r>
            <a:endParaRPr/>
          </a:p>
        </p:txBody>
      </p:sp>
      <p:sp>
        <p:nvSpPr>
          <p:cNvPr id="129" name="Google Shape;129;p4"/>
          <p:cNvSpPr/>
          <p:nvPr/>
        </p:nvSpPr>
        <p:spPr>
          <a:xfrm>
            <a:off x="1215424" y="2765399"/>
            <a:ext cx="2398633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Están constituidos por aquellos mercados en los que los compradores individuales o familiares adquieren bienes intangibles para su satisfacción presente o futura. Un ejemplo de ellos es la salud.  </a:t>
            </a:r>
            <a:endParaRPr/>
          </a:p>
        </p:txBody>
      </p:sp>
      <p:sp>
        <p:nvSpPr>
          <p:cNvPr id="130" name="Google Shape;130;p4"/>
          <p:cNvSpPr/>
          <p:nvPr/>
        </p:nvSpPr>
        <p:spPr>
          <a:xfrm>
            <a:off x="3045708" y="1239491"/>
            <a:ext cx="203813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Mercados de productos de consumo duradero</a:t>
            </a:r>
            <a:endParaRPr/>
          </a:p>
        </p:txBody>
      </p:sp>
      <p:sp>
        <p:nvSpPr>
          <p:cNvPr id="131" name="Google Shape;131;p4"/>
          <p:cNvSpPr/>
          <p:nvPr/>
        </p:nvSpPr>
        <p:spPr>
          <a:xfrm>
            <a:off x="5506058" y="1350943"/>
            <a:ext cx="1832553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Arial"/>
              <a:buNone/>
            </a:pPr>
            <a:r>
              <a:rPr b="1" i="0" lang="es-ES" sz="12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Mercados de servicios</a:t>
            </a:r>
            <a:endParaRPr/>
          </a:p>
        </p:txBody>
      </p:sp>
      <p:pic>
        <p:nvPicPr>
          <p:cNvPr id="132" name="Google Shape;13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7881" y="2481545"/>
            <a:ext cx="3146458" cy="209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CLAUDIA VASQUEZ</dc:creator>
</cp:coreProperties>
</file>